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3" r:id="rId3"/>
    <p:sldId id="260" r:id="rId4"/>
    <p:sldId id="275" r:id="rId5"/>
    <p:sldId id="276" r:id="rId6"/>
    <p:sldId id="277" r:id="rId7"/>
    <p:sldId id="278" r:id="rId8"/>
    <p:sldId id="279" r:id="rId9"/>
    <p:sldId id="274" r:id="rId10"/>
    <p:sldId id="261" r:id="rId11"/>
    <p:sldId id="263" r:id="rId12"/>
    <p:sldId id="280" r:id="rId13"/>
    <p:sldId id="270" r:id="rId14"/>
    <p:sldId id="265" r:id="rId15"/>
    <p:sldId id="272" r:id="rId16"/>
  </p:sldIdLst>
  <p:sldSz cx="9144000" cy="6858000" type="screen4x3"/>
  <p:notesSz cx="6864350" cy="97504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BF5"/>
    <a:srgbClr val="DEC8E2"/>
    <a:srgbClr val="B3A2C7"/>
    <a:srgbClr val="FFFFCC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96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MIZKŠ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3990364</c:v>
                </c:pt>
                <c:pt idx="1">
                  <c:v>297456</c:v>
                </c:pt>
                <c:pt idx="2">
                  <c:v>24984</c:v>
                </c:pt>
                <c:pt idx="3">
                  <c:v>4312804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MIZKŠ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3809929</c:v>
                </c:pt>
                <c:pt idx="1">
                  <c:v>346227</c:v>
                </c:pt>
                <c:pt idx="2">
                  <c:v>23604</c:v>
                </c:pt>
                <c:pt idx="3">
                  <c:v>4179760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Prihodki MIZKŠ</c:v>
                </c:pt>
                <c:pt idx="1">
                  <c:v>Prihodki OBČINA</c:v>
                </c:pt>
                <c:pt idx="2">
                  <c:v>Prihodki - ostali upor.jav.sr.</c:v>
                </c:pt>
                <c:pt idx="3">
                  <c:v>Skupaj proračunski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3646500</c:v>
                </c:pt>
                <c:pt idx="1">
                  <c:v>300000</c:v>
                </c:pt>
                <c:pt idx="2">
                  <c:v>24000</c:v>
                </c:pt>
                <c:pt idx="3">
                  <c:v>3970500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858048"/>
        <c:axId val="72017024"/>
      </c:barChart>
      <c:catAx>
        <c:axId val="81858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2017024"/>
        <c:crosses val="autoZero"/>
        <c:auto val="1"/>
        <c:lblAlgn val="ctr"/>
        <c:lblOffset val="100"/>
        <c:noMultiLvlLbl val="0"/>
      </c:catAx>
      <c:valAx>
        <c:axId val="7201702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1858048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51"/>
          <c:y val="0.78865658868831778"/>
          <c:w val="0.43549992577450364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šolsko 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Vzdrževanje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 stroški materiala</c:v>
                </c:pt>
              </c:strCache>
            </c:strRef>
          </c:cat>
          <c:val>
            <c:numRef>
              <c:f>List1!$B$2:$B$13</c:f>
              <c:numCache>
                <c:formatCode>#,##0_ ;\-#,##0" "</c:formatCode>
                <c:ptCount val="12"/>
                <c:pt idx="0">
                  <c:v>263791</c:v>
                </c:pt>
                <c:pt idx="1">
                  <c:v>19537</c:v>
                </c:pt>
                <c:pt idx="2">
                  <c:v>34444</c:v>
                </c:pt>
                <c:pt idx="3">
                  <c:v>21862</c:v>
                </c:pt>
                <c:pt idx="4">
                  <c:v>16795</c:v>
                </c:pt>
                <c:pt idx="5">
                  <c:v>2727</c:v>
                </c:pt>
                <c:pt idx="6">
                  <c:v>5431</c:v>
                </c:pt>
                <c:pt idx="7">
                  <c:v>38216</c:v>
                </c:pt>
                <c:pt idx="8">
                  <c:v>89413</c:v>
                </c:pt>
                <c:pt idx="9">
                  <c:v>5404</c:v>
                </c:pt>
                <c:pt idx="10">
                  <c:v>4166</c:v>
                </c:pt>
                <c:pt idx="11">
                  <c:v>501786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šolsko 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Vzdrževanje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 stroški materiala</c:v>
                </c:pt>
              </c:strCache>
            </c:strRef>
          </c:cat>
          <c:val>
            <c:numRef>
              <c:f>List1!$C$2:$C$13</c:f>
              <c:numCache>
                <c:formatCode>#,##0_ ;\-#,##0" "</c:formatCode>
                <c:ptCount val="12"/>
                <c:pt idx="0">
                  <c:v>282296</c:v>
                </c:pt>
                <c:pt idx="1">
                  <c:v>24633</c:v>
                </c:pt>
                <c:pt idx="2">
                  <c:v>37538</c:v>
                </c:pt>
                <c:pt idx="3">
                  <c:v>21033</c:v>
                </c:pt>
                <c:pt idx="4">
                  <c:v>13658</c:v>
                </c:pt>
                <c:pt idx="5">
                  <c:v>4484</c:v>
                </c:pt>
                <c:pt idx="6">
                  <c:v>5776</c:v>
                </c:pt>
                <c:pt idx="7">
                  <c:v>40879</c:v>
                </c:pt>
                <c:pt idx="8">
                  <c:v>142327</c:v>
                </c:pt>
                <c:pt idx="9">
                  <c:v>5677</c:v>
                </c:pt>
                <c:pt idx="10">
                  <c:v>2536</c:v>
                </c:pt>
                <c:pt idx="11">
                  <c:v>580837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Živila za šolsko kuhinjo</c:v>
                </c:pt>
                <c:pt idx="1">
                  <c:v>Material za pouk</c:v>
                </c:pt>
                <c:pt idx="2">
                  <c:v>Material za čiščenje</c:v>
                </c:pt>
                <c:pt idx="3">
                  <c:v>Pisarniški material</c:v>
                </c:pt>
                <c:pt idx="4">
                  <c:v>Vzdrževanje opreme in objektov</c:v>
                </c:pt>
                <c:pt idx="5">
                  <c:v>Delovne obleke</c:v>
                </c:pt>
                <c:pt idx="6">
                  <c:v>Časopisi, revije, knjige</c:v>
                </c:pt>
                <c:pt idx="7">
                  <c:v>Električna energija</c:v>
                </c:pt>
                <c:pt idx="8">
                  <c:v>Kurjava</c:v>
                </c:pt>
                <c:pt idx="9">
                  <c:v>Pog.gorivo+mat.za sl.avt.</c:v>
                </c:pt>
                <c:pt idx="10">
                  <c:v>Drugi stroški</c:v>
                </c:pt>
                <c:pt idx="11">
                  <c:v>Skupaj stroški materiala</c:v>
                </c:pt>
              </c:strCache>
            </c:strRef>
          </c:cat>
          <c:val>
            <c:numRef>
              <c:f>List1!$D$2:$D$13</c:f>
              <c:numCache>
                <c:formatCode>#,##0_ ;\-#,##0" "</c:formatCode>
                <c:ptCount val="12"/>
                <c:pt idx="0">
                  <c:v>290000</c:v>
                </c:pt>
                <c:pt idx="1">
                  <c:v>20000</c:v>
                </c:pt>
                <c:pt idx="2">
                  <c:v>35000</c:v>
                </c:pt>
                <c:pt idx="3">
                  <c:v>20000</c:v>
                </c:pt>
                <c:pt idx="4">
                  <c:v>14000</c:v>
                </c:pt>
                <c:pt idx="5">
                  <c:v>3000</c:v>
                </c:pt>
                <c:pt idx="6">
                  <c:v>5000</c:v>
                </c:pt>
                <c:pt idx="7">
                  <c:v>40000</c:v>
                </c:pt>
                <c:pt idx="8">
                  <c:v>100000</c:v>
                </c:pt>
                <c:pt idx="9">
                  <c:v>6000</c:v>
                </c:pt>
                <c:pt idx="10">
                  <c:v>3000</c:v>
                </c:pt>
                <c:pt idx="11">
                  <c:v>536000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708800"/>
        <c:axId val="115418240"/>
      </c:barChart>
      <c:catAx>
        <c:axId val="133708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5418240"/>
        <c:crosses val="autoZero"/>
        <c:auto val="1"/>
        <c:lblAlgn val="ctr"/>
        <c:lblOffset val="100"/>
        <c:noMultiLvlLbl val="0"/>
      </c:catAx>
      <c:valAx>
        <c:axId val="11541824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3370880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321726290750331"/>
          <c:y val="0.93666934426194159"/>
          <c:w val="0.39974473842290154"/>
          <c:h val="5.3987798467640451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94991</c:v>
                </c:pt>
                <c:pt idx="1">
                  <c:v>14319</c:v>
                </c:pt>
                <c:pt idx="2">
                  <c:v>25191</c:v>
                </c:pt>
                <c:pt idx="3">
                  <c:v>17496</c:v>
                </c:pt>
                <c:pt idx="4">
                  <c:v>929</c:v>
                </c:pt>
                <c:pt idx="5">
                  <c:v>813</c:v>
                </c:pt>
                <c:pt idx="6">
                  <c:v>12812</c:v>
                </c:pt>
                <c:pt idx="7">
                  <c:v>17911</c:v>
                </c:pt>
                <c:pt idx="8">
                  <c:v>14452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111255</c:v>
                </c:pt>
                <c:pt idx="1">
                  <c:v>12645</c:v>
                </c:pt>
                <c:pt idx="2">
                  <c:v>25134</c:v>
                </c:pt>
                <c:pt idx="3">
                  <c:v>20987</c:v>
                </c:pt>
                <c:pt idx="4">
                  <c:v>423</c:v>
                </c:pt>
                <c:pt idx="5">
                  <c:v>690</c:v>
                </c:pt>
                <c:pt idx="6">
                  <c:v>17013</c:v>
                </c:pt>
                <c:pt idx="7">
                  <c:v>17571</c:v>
                </c:pt>
                <c:pt idx="8">
                  <c:v>14259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CŠOD-ŠVN, vstopnine, prevozi</c:v>
                </c:pt>
                <c:pt idx="1">
                  <c:v>Telefonske storitve, poštnina</c:v>
                </c:pt>
                <c:pt idx="2">
                  <c:v>Čistilne storitve</c:v>
                </c:pt>
                <c:pt idx="3">
                  <c:v>Vzdrževanje ostale opreme</c:v>
                </c:pt>
                <c:pt idx="4">
                  <c:v>Vzdrževanje in popr.vozil</c:v>
                </c:pt>
                <c:pt idx="5">
                  <c:v>Registracija in zavar.vozil</c:v>
                </c:pt>
                <c:pt idx="6">
                  <c:v>Stroški varovnaja zgradb </c:v>
                </c:pt>
                <c:pt idx="7">
                  <c:v>Stroški vzdrževanja objektov</c:v>
                </c:pt>
                <c:pt idx="8">
                  <c:v>Voda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100000</c:v>
                </c:pt>
                <c:pt idx="1">
                  <c:v>12000</c:v>
                </c:pt>
                <c:pt idx="2">
                  <c:v>25000</c:v>
                </c:pt>
                <c:pt idx="3">
                  <c:v>25000</c:v>
                </c:pt>
                <c:pt idx="4">
                  <c:v>500</c:v>
                </c:pt>
                <c:pt idx="5">
                  <c:v>700</c:v>
                </c:pt>
                <c:pt idx="6">
                  <c:v>17000</c:v>
                </c:pt>
                <c:pt idx="7">
                  <c:v>30000</c:v>
                </c:pt>
                <c:pt idx="8">
                  <c:v>14500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12672"/>
        <c:axId val="32707072"/>
      </c:barChart>
      <c:catAx>
        <c:axId val="35612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2707072"/>
        <c:crosses val="autoZero"/>
        <c:auto val="1"/>
        <c:lblAlgn val="ctr"/>
        <c:lblOffset val="100"/>
        <c:noMultiLvlLbl val="0"/>
      </c:catAx>
      <c:valAx>
        <c:axId val="327070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5612672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69"/>
          <c:y val="0.88236347673901916"/>
          <c:w val="0.51598714259450418"/>
          <c:h val="6.102192997195742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Komunalne storitve, smeti</c:v>
                </c:pt>
                <c:pt idx="1">
                  <c:v>Dimnikarske storitve</c:v>
                </c:pt>
                <c:pt idx="2">
                  <c:v>Vzdrževanje računalniških progr.</c:v>
                </c:pt>
                <c:pt idx="3">
                  <c:v>Tiskarske, oglašev.,založ.stor.</c:v>
                </c:pt>
                <c:pt idx="4">
                  <c:v>Tiskarske, oglaš.,založ.st.</c:v>
                </c:pt>
                <c:pt idx="5">
                  <c:v>Sanitarni pregledi</c:v>
                </c:pt>
                <c:pt idx="6">
                  <c:v>Zdravniški pregledi</c:v>
                </c:pt>
                <c:pt idx="7">
                  <c:v>Študentsko delo, avt.agenc.</c:v>
                </c:pt>
                <c:pt idx="8">
                  <c:v>Avtorski honor., podj.pogodbe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21269</c:v>
                </c:pt>
                <c:pt idx="1">
                  <c:v>1826</c:v>
                </c:pt>
                <c:pt idx="2">
                  <c:v>5761</c:v>
                </c:pt>
                <c:pt idx="3">
                  <c:v>18951</c:v>
                </c:pt>
                <c:pt idx="4">
                  <c:v>18951</c:v>
                </c:pt>
                <c:pt idx="5">
                  <c:v>2507</c:v>
                </c:pt>
                <c:pt idx="6">
                  <c:v>2722</c:v>
                </c:pt>
                <c:pt idx="7">
                  <c:v>716</c:v>
                </c:pt>
                <c:pt idx="8">
                  <c:v>556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Komunalne storitve, smeti</c:v>
                </c:pt>
                <c:pt idx="1">
                  <c:v>Dimnikarske storitve</c:v>
                </c:pt>
                <c:pt idx="2">
                  <c:v>Vzdrževanje računalniških progr.</c:v>
                </c:pt>
                <c:pt idx="3">
                  <c:v>Tiskarske, oglašev.,založ.stor.</c:v>
                </c:pt>
                <c:pt idx="4">
                  <c:v>Tiskarske, oglaš.,založ.st.</c:v>
                </c:pt>
                <c:pt idx="5">
                  <c:v>Sanitarni pregledi</c:v>
                </c:pt>
                <c:pt idx="6">
                  <c:v>Zdravniški pregledi</c:v>
                </c:pt>
                <c:pt idx="7">
                  <c:v>Študentsko delo, avt.agenc.</c:v>
                </c:pt>
                <c:pt idx="8">
                  <c:v>Avtorski honor., podj.pogodbe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19934</c:v>
                </c:pt>
                <c:pt idx="1">
                  <c:v>1905</c:v>
                </c:pt>
                <c:pt idx="2">
                  <c:v>5681</c:v>
                </c:pt>
                <c:pt idx="3">
                  <c:v>3510</c:v>
                </c:pt>
                <c:pt idx="4">
                  <c:v>3510</c:v>
                </c:pt>
                <c:pt idx="5">
                  <c:v>2684</c:v>
                </c:pt>
                <c:pt idx="6">
                  <c:v>2047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Komunalne storitve, smeti</c:v>
                </c:pt>
                <c:pt idx="1">
                  <c:v>Dimnikarske storitve</c:v>
                </c:pt>
                <c:pt idx="2">
                  <c:v>Vzdrževanje računalniških progr.</c:v>
                </c:pt>
                <c:pt idx="3">
                  <c:v>Tiskarske, oglašev.,založ.stor.</c:v>
                </c:pt>
                <c:pt idx="4">
                  <c:v>Tiskarske, oglaš.,založ.st.</c:v>
                </c:pt>
                <c:pt idx="5">
                  <c:v>Sanitarni pregledi</c:v>
                </c:pt>
                <c:pt idx="6">
                  <c:v>Zdravniški pregledi</c:v>
                </c:pt>
                <c:pt idx="7">
                  <c:v>Študentsko delo, avt.agenc.</c:v>
                </c:pt>
                <c:pt idx="8">
                  <c:v>Avtorski honor., podj.pogodbe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20000</c:v>
                </c:pt>
                <c:pt idx="1">
                  <c:v>2000</c:v>
                </c:pt>
                <c:pt idx="2">
                  <c:v>5700</c:v>
                </c:pt>
                <c:pt idx="3">
                  <c:v>3500</c:v>
                </c:pt>
                <c:pt idx="4">
                  <c:v>3500</c:v>
                </c:pt>
                <c:pt idx="5">
                  <c:v>2800</c:v>
                </c:pt>
                <c:pt idx="6">
                  <c:v>2500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11648"/>
        <c:axId val="32703040"/>
      </c:barChart>
      <c:catAx>
        <c:axId val="35611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aseline="0">
                <a:solidFill>
                  <a:schemeClr val="tx1"/>
                </a:solidFill>
              </a:defRPr>
            </a:pPr>
            <a:endParaRPr lang="sl-SI"/>
          </a:p>
        </c:txPr>
        <c:crossAx val="32703040"/>
        <c:crosses val="autoZero"/>
        <c:auto val="1"/>
        <c:lblAlgn val="ctr"/>
        <c:lblOffset val="100"/>
        <c:noMultiLvlLbl val="0"/>
      </c:catAx>
      <c:valAx>
        <c:axId val="3270304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5611648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8082626426645269"/>
          <c:y val="0.88236347673901916"/>
          <c:w val="0.51598714259450418"/>
          <c:h val="6.102192997195742E-2"/>
        </c:manualLayout>
      </c:layout>
      <c:overlay val="0"/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FFCC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7885413671"/>
          <c:y val="7.1167966939475094E-2"/>
          <c:w val="0.78442266310502151"/>
          <c:h val="0.56785456951261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Agencijska prov.+bančne st.</c:v>
                </c:pt>
                <c:pt idx="1">
                  <c:v>Prijavnine za tekmovanja uč.</c:v>
                </c:pt>
                <c:pt idx="2">
                  <c:v>Stroški izobraž.zaposlenih</c:v>
                </c:pt>
                <c:pt idx="3">
                  <c:v>Stroški reprezentance</c:v>
                </c:pt>
                <c:pt idx="4">
                  <c:v>Druge storitve</c:v>
                </c:pt>
                <c:pt idx="5">
                  <c:v>Revizorske, svetovalne st.,razpisi</c:v>
                </c:pt>
                <c:pt idx="6">
                  <c:v>Varstvo pri delu</c:v>
                </c:pt>
                <c:pt idx="7">
                  <c:v>Sodni str., str.odvetnikov</c:v>
                </c:pt>
                <c:pt idx="8">
                  <c:v>zavarovalna premija</c:v>
                </c:pt>
                <c:pt idx="9">
                  <c:v>nadomestila del.-dnev.kil.</c:v>
                </c:pt>
              </c:strCache>
            </c:strRef>
          </c:cat>
          <c:val>
            <c:numRef>
              <c:f>List1!$B$2:$B$11</c:f>
              <c:numCache>
                <c:formatCode>#,##0_ ;\-#,##0" "</c:formatCode>
                <c:ptCount val="10"/>
                <c:pt idx="0">
                  <c:v>1043</c:v>
                </c:pt>
                <c:pt idx="1">
                  <c:v>1810</c:v>
                </c:pt>
                <c:pt idx="2">
                  <c:v>9040</c:v>
                </c:pt>
                <c:pt idx="3">
                  <c:v>1185</c:v>
                </c:pt>
                <c:pt idx="4">
                  <c:v>5190</c:v>
                </c:pt>
                <c:pt idx="5">
                  <c:v>1078</c:v>
                </c:pt>
                <c:pt idx="6">
                  <c:v>1313</c:v>
                </c:pt>
                <c:pt idx="7">
                  <c:v>81</c:v>
                </c:pt>
                <c:pt idx="8">
                  <c:v>14032.6</c:v>
                </c:pt>
                <c:pt idx="9">
                  <c:v>22092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Plan 2012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Agencijska prov.+bančne st.</c:v>
                </c:pt>
                <c:pt idx="1">
                  <c:v>Prijavnine za tekmovanja uč.</c:v>
                </c:pt>
                <c:pt idx="2">
                  <c:v>Stroški izobraž.zaposlenih</c:v>
                </c:pt>
                <c:pt idx="3">
                  <c:v>Stroški reprezentance</c:v>
                </c:pt>
                <c:pt idx="4">
                  <c:v>Druge storitve</c:v>
                </c:pt>
                <c:pt idx="5">
                  <c:v>Revizorske, svetovalne st.,razpisi</c:v>
                </c:pt>
                <c:pt idx="6">
                  <c:v>Varstvo pri delu</c:v>
                </c:pt>
                <c:pt idx="7">
                  <c:v>Sodni str., str.odvetnikov</c:v>
                </c:pt>
                <c:pt idx="8">
                  <c:v>zavarovalna premija</c:v>
                </c:pt>
                <c:pt idx="9">
                  <c:v>nadomestila del.-dnev.kil.</c:v>
                </c:pt>
              </c:strCache>
            </c:strRef>
          </c:cat>
          <c:val>
            <c:numRef>
              <c:f>List1!$C$2:$C$11</c:f>
              <c:numCache>
                <c:formatCode>#,##0_ ;\-#,##0" "</c:formatCode>
                <c:ptCount val="10"/>
                <c:pt idx="0">
                  <c:v>930</c:v>
                </c:pt>
                <c:pt idx="1">
                  <c:v>1626</c:v>
                </c:pt>
                <c:pt idx="2">
                  <c:v>2810</c:v>
                </c:pt>
                <c:pt idx="3">
                  <c:v>1066</c:v>
                </c:pt>
                <c:pt idx="4">
                  <c:v>4197</c:v>
                </c:pt>
                <c:pt idx="5">
                  <c:v>3948</c:v>
                </c:pt>
                <c:pt idx="6">
                  <c:v>1989</c:v>
                </c:pt>
                <c:pt idx="7">
                  <c:v>0</c:v>
                </c:pt>
                <c:pt idx="8">
                  <c:v>12209</c:v>
                </c:pt>
                <c:pt idx="9">
                  <c:v>11865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List1!$A$2:$A$11</c:f>
              <c:strCache>
                <c:ptCount val="10"/>
                <c:pt idx="0">
                  <c:v>Agencijska prov.+bančne st.</c:v>
                </c:pt>
                <c:pt idx="1">
                  <c:v>Prijavnine za tekmovanja uč.</c:v>
                </c:pt>
                <c:pt idx="2">
                  <c:v>Stroški izobraž.zaposlenih</c:v>
                </c:pt>
                <c:pt idx="3">
                  <c:v>Stroški reprezentance</c:v>
                </c:pt>
                <c:pt idx="4">
                  <c:v>Druge storitve</c:v>
                </c:pt>
                <c:pt idx="5">
                  <c:v>Revizorske, svetovalne st.,razpisi</c:v>
                </c:pt>
                <c:pt idx="6">
                  <c:v>Varstvo pri delu</c:v>
                </c:pt>
                <c:pt idx="7">
                  <c:v>Sodni str., str.odvetnikov</c:v>
                </c:pt>
                <c:pt idx="8">
                  <c:v>zavarovalna premija</c:v>
                </c:pt>
                <c:pt idx="9">
                  <c:v>nadomestila del.-dnev.kil.</c:v>
                </c:pt>
              </c:strCache>
            </c:strRef>
          </c:cat>
          <c:val>
            <c:numRef>
              <c:f>List1!$D$2:$D$11</c:f>
              <c:numCache>
                <c:formatCode>_-* #,##0" "_ _-;\-* #,##0" "_ _-;_-* "-"??" "_ _-;_-@_-</c:formatCode>
                <c:ptCount val="10"/>
                <c:pt idx="0">
                  <c:v>1000</c:v>
                </c:pt>
                <c:pt idx="1">
                  <c:v>1700</c:v>
                </c:pt>
                <c:pt idx="2">
                  <c:v>10000</c:v>
                </c:pt>
                <c:pt idx="3">
                  <c:v>1200</c:v>
                </c:pt>
                <c:pt idx="4">
                  <c:v>4500</c:v>
                </c:pt>
                <c:pt idx="5">
                  <c:v>1700</c:v>
                </c:pt>
                <c:pt idx="6">
                  <c:v>2000</c:v>
                </c:pt>
                <c:pt idx="7" formatCode="0">
                  <c:v>0</c:v>
                </c:pt>
                <c:pt idx="8">
                  <c:v>14000</c:v>
                </c:pt>
                <c:pt idx="9">
                  <c:v>10000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58336"/>
        <c:axId val="35653312"/>
      </c:barChart>
      <c:catAx>
        <c:axId val="3655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aseline="0">
                <a:solidFill>
                  <a:schemeClr val="tx1"/>
                </a:solidFill>
              </a:defRPr>
            </a:pPr>
            <a:endParaRPr lang="sl-SI"/>
          </a:p>
        </c:txPr>
        <c:crossAx val="35653312"/>
        <c:crosses val="autoZero"/>
        <c:auto val="1"/>
        <c:lblAlgn val="ctr"/>
        <c:lblOffset val="100"/>
        <c:noMultiLvlLbl val="0"/>
      </c:catAx>
      <c:valAx>
        <c:axId val="3565331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6558336"/>
        <c:crosses val="autoZero"/>
        <c:crossBetween val="between"/>
        <c:majorUnit val="5000"/>
      </c:valAx>
      <c:spPr>
        <a:solidFill>
          <a:srgbClr val="FFFFCC"/>
        </a:solidFill>
      </c:spPr>
    </c:plotArea>
    <c:legend>
      <c:legendPos val="b"/>
      <c:layout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64028803371"/>
          <c:y val="9.0920945803575043E-2"/>
          <c:w val="0.75707243182361472"/>
          <c:h val="0.57109976924533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List1!$B$2:$B$6</c:f>
              <c:numCache>
                <c:formatCode>#,##0</c:formatCode>
                <c:ptCount val="5"/>
                <c:pt idx="0">
                  <c:v>256786</c:v>
                </c:pt>
                <c:pt idx="1">
                  <c:v>58139</c:v>
                </c:pt>
                <c:pt idx="2">
                  <c:v>63464</c:v>
                </c:pt>
                <c:pt idx="3">
                  <c:v>22650</c:v>
                </c:pt>
                <c:pt idx="4">
                  <c:v>355739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List1!$C$2:$C$6</c:f>
              <c:numCache>
                <c:formatCode>#,##0</c:formatCode>
                <c:ptCount val="5"/>
                <c:pt idx="0">
                  <c:v>288808</c:v>
                </c:pt>
                <c:pt idx="1">
                  <c:v>62897</c:v>
                </c:pt>
                <c:pt idx="2">
                  <c:v>30806</c:v>
                </c:pt>
                <c:pt idx="3">
                  <c:v>19290</c:v>
                </c:pt>
                <c:pt idx="4">
                  <c:v>363221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Obračunan PV - grad.obj.</c:v>
                </c:pt>
                <c:pt idx="1">
                  <c:v>Obračunan PV - oprema</c:v>
                </c:pt>
                <c:pt idx="2">
                  <c:v>Obračunan PV - DI</c:v>
                </c:pt>
                <c:pt idx="3">
                  <c:v>Strošek AM - v izk.prih.in odh.</c:v>
                </c:pt>
                <c:pt idx="4">
                  <c:v>Strošek AM - v breme obv.za sr.v upr.</c:v>
                </c:pt>
              </c:strCache>
            </c:strRef>
          </c:cat>
          <c:val>
            <c:numRef>
              <c:f>List1!$D$2:$D$6</c:f>
              <c:numCache>
                <c:formatCode>_-* #,##0" "_ _-;\-* #,##0" "_ _-;_-* "-"??" "_ _-;_-@_-</c:formatCode>
                <c:ptCount val="5"/>
                <c:pt idx="0">
                  <c:v>320808</c:v>
                </c:pt>
                <c:pt idx="1">
                  <c:v>67655</c:v>
                </c:pt>
                <c:pt idx="2">
                  <c:v>35000</c:v>
                </c:pt>
                <c:pt idx="3">
                  <c:v>31875</c:v>
                </c:pt>
                <c:pt idx="4">
                  <c:v>391588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93760"/>
        <c:axId val="35658496"/>
      </c:barChart>
      <c:catAx>
        <c:axId val="8693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35658496"/>
        <c:crosses val="autoZero"/>
        <c:auto val="1"/>
        <c:lblAlgn val="ctr"/>
        <c:lblOffset val="100"/>
        <c:noMultiLvlLbl val="0"/>
      </c:catAx>
      <c:valAx>
        <c:axId val="3565849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693760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32096967121908537"/>
          <c:y val="0.86141346583630274"/>
          <c:w val="0.38106566011717824"/>
          <c:h val="5.8718628451389247E-2"/>
        </c:manualLayout>
      </c:layout>
      <c:overlay val="0"/>
      <c:txPr>
        <a:bodyPr/>
        <a:lstStyle/>
        <a:p>
          <a:pPr>
            <a:defRPr sz="12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3689498024"/>
          <c:y val="3.01026264533081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List1!$B$2:$B$4</c:f>
              <c:numCache>
                <c:formatCode>#,##0_ ;\-#,##0" "</c:formatCode>
                <c:ptCount val="3"/>
                <c:pt idx="0">
                  <c:v>19247</c:v>
                </c:pt>
                <c:pt idx="1">
                  <c:v>26.41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List1!$C$2:$C$4</c:f>
              <c:numCache>
                <c:formatCode>#,##0_ ;\-#,##0" "</c:formatCode>
                <c:ptCount val="3"/>
                <c:pt idx="0">
                  <c:v>10590</c:v>
                </c:pt>
                <c:pt idx="1">
                  <c:v>26</c:v>
                </c:pt>
                <c:pt idx="2">
                  <c:v>595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Leto 2013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Drugi stroški - kvota inval.</c:v>
                </c:pt>
                <c:pt idx="1">
                  <c:v>Finančni odhodki</c:v>
                </c:pt>
                <c:pt idx="2">
                  <c:v>Drugi izredni odhodki</c:v>
                </c:pt>
              </c:strCache>
            </c:strRef>
          </c:cat>
          <c:val>
            <c:numRef>
              <c:f>List1!$D$2:$D$4</c:f>
              <c:numCache>
                <c:formatCode>#,##0_ ;\-#,##0" "</c:formatCode>
                <c:ptCount val="3"/>
                <c:pt idx="0">
                  <c:v>13000</c:v>
                </c:pt>
                <c:pt idx="1">
                  <c:v>25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69536"/>
        <c:axId val="71550656"/>
      </c:barChart>
      <c:catAx>
        <c:axId val="87695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1550656"/>
        <c:crosses val="autoZero"/>
        <c:auto val="1"/>
        <c:lblAlgn val="ctr"/>
        <c:lblOffset val="100"/>
        <c:noMultiLvlLbl val="0"/>
      </c:catAx>
      <c:valAx>
        <c:axId val="71550656"/>
        <c:scaling>
          <c:orientation val="minMax"/>
          <c:max val="7000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769536"/>
        <c:crosses val="autoZero"/>
        <c:crossBetween val="between"/>
        <c:majorUnit val="500"/>
        <c:minorUnit val="5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7474981923075831"/>
          <c:y val="0.77240858260763634"/>
          <c:w val="0.39232560957126072"/>
          <c:h val="4.9940986737119122E-2"/>
        </c:manualLayout>
      </c:layout>
      <c:overlay val="1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96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Prihodki UČENCI - prehrana</c:v>
                </c:pt>
                <c:pt idx="1">
                  <c:v>Prihodki UČENCI - ostale dejav.</c:v>
                </c:pt>
                <c:pt idx="2">
                  <c:v>Prihodki VRTEC Iv.G.-otr.malice</c:v>
                </c:pt>
                <c:pt idx="3">
                  <c:v>TD - prehrana zaposl.+uporabnine</c:v>
                </c:pt>
                <c:pt idx="4">
                  <c:v>Finančni in drugi prihodki</c:v>
                </c:pt>
                <c:pt idx="5">
                  <c:v>Skupaj prihodki: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263742</c:v>
                </c:pt>
                <c:pt idx="1">
                  <c:v>87696</c:v>
                </c:pt>
                <c:pt idx="2">
                  <c:v>15843</c:v>
                </c:pt>
                <c:pt idx="3">
                  <c:v>42460</c:v>
                </c:pt>
                <c:pt idx="4">
                  <c:v>10419</c:v>
                </c:pt>
                <c:pt idx="5">
                  <c:v>420160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Prihodki UČENCI - prehrana</c:v>
                </c:pt>
                <c:pt idx="1">
                  <c:v>Prihodki UČENCI - ostale dejav.</c:v>
                </c:pt>
                <c:pt idx="2">
                  <c:v>Prihodki VRTEC Iv.G.-otr.malice</c:v>
                </c:pt>
                <c:pt idx="3">
                  <c:v>TD - prehrana zaposl.+uporabnine</c:v>
                </c:pt>
                <c:pt idx="4">
                  <c:v>Finančni in drugi prihodki</c:v>
                </c:pt>
                <c:pt idx="5">
                  <c:v>Skupaj prihodki: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292407</c:v>
                </c:pt>
                <c:pt idx="1">
                  <c:v>101167</c:v>
                </c:pt>
                <c:pt idx="2">
                  <c:v>48228</c:v>
                </c:pt>
                <c:pt idx="3">
                  <c:v>50396</c:v>
                </c:pt>
                <c:pt idx="4">
                  <c:v>8729</c:v>
                </c:pt>
                <c:pt idx="5">
                  <c:v>500927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Prihodki UČENCI - prehrana</c:v>
                </c:pt>
                <c:pt idx="1">
                  <c:v>Prihodki UČENCI - ostale dejav.</c:v>
                </c:pt>
                <c:pt idx="2">
                  <c:v>Prihodki VRTEC Iv.G.-otr.malice</c:v>
                </c:pt>
                <c:pt idx="3">
                  <c:v>TD - prehrana zaposl.+uporabnine</c:v>
                </c:pt>
                <c:pt idx="4">
                  <c:v>Finančni in drugi prihodki</c:v>
                </c:pt>
                <c:pt idx="5">
                  <c:v>Skupaj prihodki: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260000</c:v>
                </c:pt>
                <c:pt idx="1">
                  <c:v>100000</c:v>
                </c:pt>
                <c:pt idx="2">
                  <c:v>48000</c:v>
                </c:pt>
                <c:pt idx="3">
                  <c:v>51000</c:v>
                </c:pt>
                <c:pt idx="4">
                  <c:v>8000</c:v>
                </c:pt>
                <c:pt idx="5">
                  <c:v>467000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49728"/>
        <c:axId val="72022208"/>
      </c:barChart>
      <c:catAx>
        <c:axId val="85449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aseline="0">
                <a:solidFill>
                  <a:schemeClr val="tx1"/>
                </a:solidFill>
              </a:defRPr>
            </a:pPr>
            <a:endParaRPr lang="sl-SI"/>
          </a:p>
        </c:txPr>
        <c:crossAx val="72022208"/>
        <c:crosses val="autoZero"/>
        <c:auto val="1"/>
        <c:lblAlgn val="ctr"/>
        <c:lblOffset val="100"/>
        <c:noMultiLvlLbl val="0"/>
      </c:catAx>
      <c:valAx>
        <c:axId val="7202220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49728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30999860959529951"/>
          <c:y val="0.78865658868831778"/>
          <c:w val="0.43549992577450364"/>
          <c:h val="5.1670809082830699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3276643</c:v>
                </c:pt>
                <c:pt idx="1">
                  <c:v>95987</c:v>
                </c:pt>
                <c:pt idx="2">
                  <c:v>163183</c:v>
                </c:pt>
                <c:pt idx="3">
                  <c:v>22275</c:v>
                </c:pt>
                <c:pt idx="4">
                  <c:v>101295</c:v>
                </c:pt>
                <c:pt idx="5">
                  <c:v>51967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3193173</c:v>
                </c:pt>
                <c:pt idx="1">
                  <c:v>93112</c:v>
                </c:pt>
                <c:pt idx="2">
                  <c:v>136430</c:v>
                </c:pt>
                <c:pt idx="3">
                  <c:v>53761</c:v>
                </c:pt>
                <c:pt idx="4">
                  <c:v>41557</c:v>
                </c:pt>
                <c:pt idx="5">
                  <c:v>51517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3100000</c:v>
                </c:pt>
                <c:pt idx="1">
                  <c:v>90000</c:v>
                </c:pt>
                <c:pt idx="2">
                  <c:v>110000</c:v>
                </c:pt>
                <c:pt idx="3">
                  <c:v>3300</c:v>
                </c:pt>
                <c:pt idx="4">
                  <c:v>30000</c:v>
                </c:pt>
                <c:pt idx="5">
                  <c:v>52000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7920"/>
        <c:axId val="72021632"/>
      </c:barChart>
      <c:catAx>
        <c:axId val="85457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72021632"/>
        <c:crosses val="autoZero"/>
        <c:auto val="1"/>
        <c:lblAlgn val="ctr"/>
        <c:lblOffset val="100"/>
        <c:noMultiLvlLbl val="0"/>
      </c:catAx>
      <c:valAx>
        <c:axId val="7202163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57920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List1!$B$2:$B$10</c:f>
              <c:numCache>
                <c:formatCode>#,##0_ ;\-#,##0" "</c:formatCode>
                <c:ptCount val="9"/>
                <c:pt idx="0">
                  <c:v>18328</c:v>
                </c:pt>
                <c:pt idx="1">
                  <c:v>17732</c:v>
                </c:pt>
                <c:pt idx="2">
                  <c:v>4064</c:v>
                </c:pt>
                <c:pt idx="3">
                  <c:v>99771</c:v>
                </c:pt>
                <c:pt idx="4">
                  <c:v>99716</c:v>
                </c:pt>
                <c:pt idx="5">
                  <c:v>7457</c:v>
                </c:pt>
                <c:pt idx="6">
                  <c:v>12177</c:v>
                </c:pt>
                <c:pt idx="7">
                  <c:v>16362</c:v>
                </c:pt>
                <c:pt idx="8">
                  <c:v>3406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List1!$C$2:$C$10</c:f>
              <c:numCache>
                <c:formatCode>#,##0_ ;\-#,##0" "</c:formatCode>
                <c:ptCount val="9"/>
                <c:pt idx="0">
                  <c:v>9615</c:v>
                </c:pt>
                <c:pt idx="1">
                  <c:v>6134</c:v>
                </c:pt>
                <c:pt idx="2">
                  <c:v>4638</c:v>
                </c:pt>
                <c:pt idx="3">
                  <c:v>106676</c:v>
                </c:pt>
                <c:pt idx="4">
                  <c:v>73252</c:v>
                </c:pt>
                <c:pt idx="5">
                  <c:v>13945</c:v>
                </c:pt>
                <c:pt idx="6">
                  <c:v>10079</c:v>
                </c:pt>
                <c:pt idx="7">
                  <c:v>12289</c:v>
                </c:pt>
                <c:pt idx="8">
                  <c:v>3751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List1!$A$2:$A$10</c:f>
              <c:strCache>
                <c:ptCount val="9"/>
                <c:pt idx="0">
                  <c:v>Sklad za invalide</c:v>
                </c:pt>
                <c:pt idx="1">
                  <c:v>Izobraževanje zaposlenih</c:v>
                </c:pt>
                <c:pt idx="2">
                  <c:v>Ekskurzije učencev</c:v>
                </c:pt>
                <c:pt idx="3">
                  <c:v>Materialni stroški</c:v>
                </c:pt>
                <c:pt idx="4">
                  <c:v>Subvenc.prehrana učencev</c:v>
                </c:pt>
                <c:pt idx="5">
                  <c:v>Nabava učil in učnih pripom.</c:v>
                </c:pt>
                <c:pt idx="6">
                  <c:v>Šola v naravi</c:v>
                </c:pt>
                <c:pt idx="7">
                  <c:v>Učbeniški sklad</c:v>
                </c:pt>
                <c:pt idx="8">
                  <c:v>Ostalo</c:v>
                </c:pt>
              </c:strCache>
            </c:strRef>
          </c:cat>
          <c:val>
            <c:numRef>
              <c:f>List1!$D$2:$D$10</c:f>
              <c:numCache>
                <c:formatCode>#,##0_ ;\-#,##0" "</c:formatCode>
                <c:ptCount val="9"/>
                <c:pt idx="0">
                  <c:v>13000</c:v>
                </c:pt>
                <c:pt idx="1">
                  <c:v>10000</c:v>
                </c:pt>
                <c:pt idx="2">
                  <c:v>4500</c:v>
                </c:pt>
                <c:pt idx="3">
                  <c:v>96000</c:v>
                </c:pt>
                <c:pt idx="4">
                  <c:v>82000</c:v>
                </c:pt>
                <c:pt idx="5">
                  <c:v>30000</c:v>
                </c:pt>
                <c:pt idx="6">
                  <c:v>10000</c:v>
                </c:pt>
                <c:pt idx="7">
                  <c:v>12000</c:v>
                </c:pt>
                <c:pt idx="8">
                  <c:v>3700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57824"/>
        <c:axId val="115421696"/>
      </c:barChart>
      <c:catAx>
        <c:axId val="2957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5421696"/>
        <c:crossesAt val="0"/>
        <c:auto val="1"/>
        <c:lblAlgn val="ctr"/>
        <c:lblOffset val="100"/>
        <c:noMultiLvlLbl val="0"/>
      </c:catAx>
      <c:valAx>
        <c:axId val="115421696"/>
        <c:scaling>
          <c:logBase val="10"/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2957824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List1!$B$2:$B$7</c:f>
              <c:numCache>
                <c:formatCode>#,##0_ ;\-#,##0" "</c:formatCode>
                <c:ptCount val="6"/>
                <c:pt idx="0">
                  <c:v>88997</c:v>
                </c:pt>
                <c:pt idx="1">
                  <c:v>3626</c:v>
                </c:pt>
                <c:pt idx="2">
                  <c:v>2359</c:v>
                </c:pt>
                <c:pt idx="3">
                  <c:v>0</c:v>
                </c:pt>
                <c:pt idx="4">
                  <c:v>4371</c:v>
                </c:pt>
                <c:pt idx="5">
                  <c:v>1832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List1!$C$2:$C$7</c:f>
              <c:numCache>
                <c:formatCode>#,##0_ ;\-#,##0" "</c:formatCode>
                <c:ptCount val="6"/>
                <c:pt idx="0">
                  <c:v>84795</c:v>
                </c:pt>
                <c:pt idx="1">
                  <c:v>3404</c:v>
                </c:pt>
                <c:pt idx="2">
                  <c:v>2037</c:v>
                </c:pt>
                <c:pt idx="3">
                  <c:v>4052</c:v>
                </c:pt>
                <c:pt idx="4">
                  <c:v>2641</c:v>
                </c:pt>
                <c:pt idx="5">
                  <c:v>1820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List1!$A$2:$A$7</c:f>
              <c:strCache>
                <c:ptCount val="6"/>
                <c:pt idx="0">
                  <c:v>BOD in prispevki</c:v>
                </c:pt>
                <c:pt idx="1">
                  <c:v>Prehrana med delom</c:v>
                </c:pt>
                <c:pt idx="2">
                  <c:v>Prevoz na delo in iz dela</c:v>
                </c:pt>
                <c:pt idx="3">
                  <c:v>Jub.nag.,sold.pom., odpravn.</c:v>
                </c:pt>
                <c:pt idx="4">
                  <c:v>Regres za letni dopust</c:v>
                </c:pt>
                <c:pt idx="5">
                  <c:v>KAD</c:v>
                </c:pt>
              </c:strCache>
            </c:strRef>
          </c:cat>
          <c:val>
            <c:numRef>
              <c:f>List1!$D$2:$D$7</c:f>
              <c:numCache>
                <c:formatCode>#,##0_ ;\-#,##0" "</c:formatCode>
                <c:ptCount val="6"/>
                <c:pt idx="0">
                  <c:v>83000</c:v>
                </c:pt>
                <c:pt idx="1">
                  <c:v>3300</c:v>
                </c:pt>
                <c:pt idx="2">
                  <c:v>1900</c:v>
                </c:pt>
                <c:pt idx="3">
                  <c:v>0</c:v>
                </c:pt>
                <c:pt idx="4">
                  <c:v>2500</c:v>
                </c:pt>
                <c:pt idx="5">
                  <c:v>1900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48704"/>
        <c:axId val="115424000"/>
      </c:barChart>
      <c:catAx>
        <c:axId val="85448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5424000"/>
        <c:crosses val="autoZero"/>
        <c:auto val="1"/>
        <c:lblAlgn val="ctr"/>
        <c:lblOffset val="100"/>
        <c:noMultiLvlLbl val="0"/>
      </c:catAx>
      <c:valAx>
        <c:axId val="11542400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48704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14033</c:v>
                </c:pt>
                <c:pt idx="1">
                  <c:v>89261</c:v>
                </c:pt>
                <c:pt idx="2">
                  <c:v>89414</c:v>
                </c:pt>
                <c:pt idx="3">
                  <c:v>0</c:v>
                </c:pt>
                <c:pt idx="4">
                  <c:v>3563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List1!$C$2:$C$6</c:f>
              <c:numCache>
                <c:formatCode>#,##0_ ;\-#,##0" "</c:formatCode>
                <c:ptCount val="5"/>
                <c:pt idx="0">
                  <c:v>13945</c:v>
                </c:pt>
                <c:pt idx="1">
                  <c:v>88377</c:v>
                </c:pt>
                <c:pt idx="2">
                  <c:v>142327</c:v>
                </c:pt>
                <c:pt idx="3">
                  <c:v>2021</c:v>
                </c:pt>
                <c:pt idx="4">
                  <c:v>3249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zavarovanje objektov in opreme</c:v>
                </c:pt>
                <c:pt idx="1">
                  <c:v>Mat.str. v skladu s pogodbo</c:v>
                </c:pt>
                <c:pt idx="2">
                  <c:v>Kurjava</c:v>
                </c:pt>
                <c:pt idx="3">
                  <c:v>Šola v naravi</c:v>
                </c:pt>
                <c:pt idx="4">
                  <c:v>Stroški goriva in vzdrž.Hyundai</c:v>
                </c:pt>
              </c:strCache>
            </c:strRef>
          </c:cat>
          <c:val>
            <c:numRef>
              <c:f>List1!$D$2:$D$6</c:f>
              <c:numCache>
                <c:formatCode>#,##0_ ;\-#,##0" "</c:formatCode>
                <c:ptCount val="5"/>
                <c:pt idx="0">
                  <c:v>14000</c:v>
                </c:pt>
                <c:pt idx="1">
                  <c:v>88068</c:v>
                </c:pt>
                <c:pt idx="2">
                  <c:v>100000</c:v>
                </c:pt>
                <c:pt idx="3">
                  <c:v>2032</c:v>
                </c:pt>
                <c:pt idx="4">
                  <c:v>3300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224512"/>
        <c:axId val="116319360"/>
      </c:barChart>
      <c:catAx>
        <c:axId val="124224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6319360"/>
        <c:crosses val="autoZero"/>
        <c:auto val="1"/>
        <c:lblAlgn val="ctr"/>
        <c:lblOffset val="100"/>
        <c:noMultiLvlLbl val="0"/>
      </c:catAx>
      <c:valAx>
        <c:axId val="11631936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124224512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Prihodek osr.up.jav.sr.</c:v>
                </c:pt>
                <c:pt idx="1">
                  <c:v>Prihodki učencev - prehrana in ostalo</c:v>
                </c:pt>
                <c:pt idx="2">
                  <c:v>Prihodki Vrtec Iv.G.-otroške malice Krka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24985</c:v>
                </c:pt>
                <c:pt idx="1">
                  <c:v>351437</c:v>
                </c:pt>
                <c:pt idx="2">
                  <c:v>15843</c:v>
                </c:pt>
                <c:pt idx="3">
                  <c:v>10419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Prihodek osr.up.jav.sr.</c:v>
                </c:pt>
                <c:pt idx="1">
                  <c:v>Prihodki učencev - prehrana in ostalo</c:v>
                </c:pt>
                <c:pt idx="2">
                  <c:v>Prihodki Vrtec Iv.G.-otroške malice Krka</c:v>
                </c:pt>
                <c:pt idx="3">
                  <c:v>Drugi izredni prihodki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23604</c:v>
                </c:pt>
                <c:pt idx="1">
                  <c:v>393574</c:v>
                </c:pt>
                <c:pt idx="2">
                  <c:v>48228</c:v>
                </c:pt>
                <c:pt idx="3">
                  <c:v>8729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List1!$A$2:$A$5</c:f>
              <c:strCache>
                <c:ptCount val="4"/>
                <c:pt idx="0">
                  <c:v>Prihodek osr.up.jav.sr.</c:v>
                </c:pt>
                <c:pt idx="1">
                  <c:v>Prihodki učencev - prehrana in ostalo</c:v>
                </c:pt>
                <c:pt idx="2">
                  <c:v>Prihodki Vrtec Iv.G.-otroške malice Krka</c:v>
                </c:pt>
                <c:pt idx="3">
                  <c:v>Drugi izredni prihodki</c:v>
                </c:pt>
              </c:strCache>
            </c:strRef>
          </c:cat>
          <c:val>
            <c:numRef>
              <c:f>List1!$D$2:$D$5</c:f>
              <c:numCache>
                <c:formatCode>#,##0_ ;\-#,##0" "</c:formatCode>
                <c:ptCount val="4"/>
                <c:pt idx="0">
                  <c:v>24000</c:v>
                </c:pt>
                <c:pt idx="1">
                  <c:v>360000</c:v>
                </c:pt>
                <c:pt idx="2">
                  <c:v>48000</c:v>
                </c:pt>
                <c:pt idx="3">
                  <c:v>8000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6896"/>
        <c:axId val="116321664"/>
      </c:barChart>
      <c:catAx>
        <c:axId val="85456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6321664"/>
        <c:crosses val="autoZero"/>
        <c:auto val="1"/>
        <c:lblAlgn val="ctr"/>
        <c:lblOffset val="100"/>
        <c:noMultiLvlLbl val="0"/>
      </c:catAx>
      <c:valAx>
        <c:axId val="11632166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56896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delavske malice 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24243</c:v>
                </c:pt>
                <c:pt idx="1">
                  <c:v>18217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delavske malice 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List1!$C$2:$C$3</c:f>
              <c:numCache>
                <c:formatCode>#,##0_ ;\-#,##0" "</c:formatCode>
                <c:ptCount val="2"/>
                <c:pt idx="0">
                  <c:v>32614</c:v>
                </c:pt>
                <c:pt idx="1">
                  <c:v>17782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List1!$A$2:$A$3</c:f>
              <c:strCache>
                <c:ptCount val="2"/>
                <c:pt idx="0">
                  <c:v>Prihodki prehrane - delavske malice Oš, Vrtec</c:v>
                </c:pt>
                <c:pt idx="1">
                  <c:v>prihodki - uporabnine</c:v>
                </c:pt>
              </c:strCache>
            </c:strRef>
          </c:cat>
          <c:val>
            <c:numRef>
              <c:f>List1!$D$2:$D$3</c:f>
              <c:numCache>
                <c:formatCode>#,##0_ ;\-#,##0" "</c:formatCode>
                <c:ptCount val="2"/>
                <c:pt idx="0">
                  <c:v>33000</c:v>
                </c:pt>
                <c:pt idx="1">
                  <c:v>18000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6384"/>
        <c:axId val="116323968"/>
      </c:barChart>
      <c:catAx>
        <c:axId val="85456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</a:defRPr>
            </a:pPr>
            <a:endParaRPr lang="sl-SI"/>
          </a:p>
        </c:txPr>
        <c:crossAx val="116323968"/>
        <c:crosses val="autoZero"/>
        <c:auto val="1"/>
        <c:lblAlgn val="ctr"/>
        <c:lblOffset val="100"/>
        <c:noMultiLvlLbl val="0"/>
      </c:catAx>
      <c:valAx>
        <c:axId val="116323968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56384"/>
        <c:crosses val="autoZero"/>
        <c:crossBetween val="between"/>
      </c:valAx>
      <c:spPr>
        <a:solidFill>
          <a:srgbClr val="F4EBF5">
            <a:alpha val="46000"/>
          </a:srgbClr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1916695675417"/>
          <c:y val="2.7409018373211119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2011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odpravnine</c:v>
                </c:pt>
                <c:pt idx="5">
                  <c:v>Regres za letni dopust</c:v>
                </c:pt>
                <c:pt idx="6">
                  <c:v>KAD</c:v>
                </c:pt>
              </c:strCache>
            </c:strRef>
          </c:cat>
          <c:val>
            <c:numRef>
              <c:f>List1!$B$2:$B$8</c:f>
              <c:numCache>
                <c:formatCode>#,##0_ ;\-#,##0" "</c:formatCode>
                <c:ptCount val="7"/>
                <c:pt idx="0">
                  <c:v>2932318</c:v>
                </c:pt>
                <c:pt idx="1">
                  <c:v>474066</c:v>
                </c:pt>
                <c:pt idx="2">
                  <c:v>105564</c:v>
                </c:pt>
                <c:pt idx="3">
                  <c:v>166888</c:v>
                </c:pt>
                <c:pt idx="4">
                  <c:v>24545</c:v>
                </c:pt>
                <c:pt idx="5">
                  <c:v>109385</c:v>
                </c:pt>
                <c:pt idx="6">
                  <c:v>55854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2012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odpravnine</c:v>
                </c:pt>
                <c:pt idx="5">
                  <c:v>Regres za letni dopust</c:v>
                </c:pt>
                <c:pt idx="6">
                  <c:v>KAD</c:v>
                </c:pt>
              </c:strCache>
            </c:strRef>
          </c:cat>
          <c:val>
            <c:numRef>
              <c:f>List1!$C$2:$C$8</c:f>
              <c:numCache>
                <c:formatCode>#,##0_ ;\-#,##0" "</c:formatCode>
                <c:ptCount val="7"/>
                <c:pt idx="0">
                  <c:v>2872754</c:v>
                </c:pt>
                <c:pt idx="1">
                  <c:v>466739</c:v>
                </c:pt>
                <c:pt idx="2">
                  <c:v>99785</c:v>
                </c:pt>
                <c:pt idx="3">
                  <c:v>136689</c:v>
                </c:pt>
                <c:pt idx="4">
                  <c:v>55089</c:v>
                </c:pt>
                <c:pt idx="5">
                  <c:v>46743</c:v>
                </c:pt>
                <c:pt idx="6">
                  <c:v>56120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Plan 2013</c:v>
                </c:pt>
              </c:strCache>
            </c:strRef>
          </c:tx>
          <c:invertIfNegative val="0"/>
          <c:cat>
            <c:strRef>
              <c:f>List1!$A$2:$A$8</c:f>
              <c:strCache>
                <c:ptCount val="7"/>
                <c:pt idx="0">
                  <c:v>BOD</c:v>
                </c:pt>
                <c:pt idx="1">
                  <c:v>Prispevki delodajalca</c:v>
                </c:pt>
                <c:pt idx="2">
                  <c:v>Prehrana med delom</c:v>
                </c:pt>
                <c:pt idx="3">
                  <c:v>Prevoz na delo</c:v>
                </c:pt>
                <c:pt idx="4">
                  <c:v>Jub.nagr., sol.pom., odpravnine</c:v>
                </c:pt>
                <c:pt idx="5">
                  <c:v>Regres za letni dopust</c:v>
                </c:pt>
                <c:pt idx="6">
                  <c:v>KAD</c:v>
                </c:pt>
              </c:strCache>
            </c:strRef>
          </c:cat>
          <c:val>
            <c:numRef>
              <c:f>List1!$D$2:$D$8</c:f>
              <c:numCache>
                <c:formatCode>#,##0_ ;\-#,##0" "</c:formatCode>
                <c:ptCount val="7"/>
                <c:pt idx="0">
                  <c:v>2800000</c:v>
                </c:pt>
                <c:pt idx="1">
                  <c:v>451000</c:v>
                </c:pt>
                <c:pt idx="2">
                  <c:v>94000</c:v>
                </c:pt>
                <c:pt idx="3">
                  <c:v>107000</c:v>
                </c:pt>
                <c:pt idx="4">
                  <c:v>3300</c:v>
                </c:pt>
                <c:pt idx="5">
                  <c:v>37000</c:v>
                </c:pt>
                <c:pt idx="6">
                  <c:v>56000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58432"/>
        <c:axId val="116324544"/>
      </c:barChart>
      <c:catAx>
        <c:axId val="85458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>
                <a:solidFill>
                  <a:schemeClr val="tx1"/>
                </a:solidFill>
              </a:defRPr>
            </a:pPr>
            <a:endParaRPr lang="sl-SI"/>
          </a:p>
        </c:txPr>
        <c:crossAx val="116324544"/>
        <c:crosses val="autoZero"/>
        <c:auto val="1"/>
        <c:lblAlgn val="ctr"/>
        <c:lblOffset val="100"/>
        <c:noMultiLvlLbl val="0"/>
      </c:catAx>
      <c:valAx>
        <c:axId val="116324544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458432"/>
        <c:crosses val="autoZero"/>
        <c:crossBetween val="between"/>
        <c:majorUnit val="1000000"/>
        <c:minorUnit val="10000"/>
      </c:valAx>
      <c:spPr>
        <a:solidFill>
          <a:srgbClr val="FFFFCC"/>
        </a:solidFill>
      </c:spPr>
    </c:plotArea>
    <c:legend>
      <c:legendPos val="b"/>
      <c:layout>
        <c:manualLayout>
          <c:xMode val="edge"/>
          <c:yMode val="edge"/>
          <c:x val="0.29927072267970195"/>
          <c:y val="0.93096609552623566"/>
          <c:w val="0.4277979269000643"/>
          <c:h val="5.7507802909409898E-2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prstClr val="white">
        <a:alpha val="0"/>
      </a:prstClr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23435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33" tIns="47467" rIns="94933" bIns="4746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435" y="4631452"/>
            <a:ext cx="5491480" cy="4387691"/>
          </a:xfrm>
          <a:prstGeom prst="rect">
            <a:avLst/>
          </a:prstGeom>
        </p:spPr>
        <p:txBody>
          <a:bodyPr vert="horz" lIns="94933" tIns="47467" rIns="94933" bIns="4746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8210" y="9261212"/>
            <a:ext cx="2974552" cy="487521"/>
          </a:xfrm>
          <a:prstGeom prst="rect">
            <a:avLst/>
          </a:prstGeom>
        </p:spPr>
        <p:txBody>
          <a:bodyPr vert="horz" lIns="94933" tIns="47467" rIns="94933" bIns="47467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041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Znesek 42.221,91 € je sestavljen iz:</a:t>
            </a:r>
          </a:p>
          <a:p>
            <a:pPr>
              <a:buFontTx/>
              <a:buChar char="-"/>
            </a:pPr>
            <a:r>
              <a:rPr lang="sl-SI" dirty="0" smtClean="0"/>
              <a:t>17.871,48 € - nakup osnovnih sredstev iz nakazil MŠŠ za učila</a:t>
            </a:r>
          </a:p>
          <a:p>
            <a:pPr>
              <a:buFontTx/>
              <a:buChar char="-"/>
            </a:pPr>
            <a:r>
              <a:rPr lang="sl-SI" dirty="0" smtClean="0"/>
              <a:t>2.866,10</a:t>
            </a:r>
            <a:r>
              <a:rPr lang="sl-SI" baseline="0" dirty="0" smtClean="0"/>
              <a:t> € - nakup osnovnih sredstev iz donacij za šolski sklad</a:t>
            </a:r>
          </a:p>
          <a:p>
            <a:pPr>
              <a:buFontTx/>
              <a:buChar char="-"/>
            </a:pPr>
            <a:r>
              <a:rPr lang="sl-SI" baseline="0" dirty="0" smtClean="0"/>
              <a:t>21.484,33 – nakup novih učbenikov (prispevek staršev in nakazilo MŠŠ)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14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21.02.2013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Plan 2013 – Proračunski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081172091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772621515"/>
              </p:ext>
            </p:extLst>
          </p:nvPr>
        </p:nvGraphicFramePr>
        <p:xfrm>
          <a:off x="755576" y="620688"/>
          <a:ext cx="8103844" cy="502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649567049"/>
              </p:ext>
            </p:extLst>
          </p:nvPr>
        </p:nvGraphicFramePr>
        <p:xfrm>
          <a:off x="755576" y="764704"/>
          <a:ext cx="8071924" cy="5356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712035869"/>
              </p:ext>
            </p:extLst>
          </p:nvPr>
        </p:nvGraphicFramePr>
        <p:xfrm>
          <a:off x="755576" y="764704"/>
          <a:ext cx="8071924" cy="5356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87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6815158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STROŠKI STORITEV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294344613"/>
              </p:ext>
            </p:extLst>
          </p:nvPr>
        </p:nvGraphicFramePr>
        <p:xfrm>
          <a:off x="1000100" y="642918"/>
          <a:ext cx="792961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107108821"/>
              </p:ext>
            </p:extLst>
          </p:nvPr>
        </p:nvGraphicFramePr>
        <p:xfrm>
          <a:off x="1285852" y="1000108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571604" y="4509121"/>
            <a:ext cx="72488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2013 - ODHODKI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493182052"/>
              </p:ext>
            </p:extLst>
          </p:nvPr>
        </p:nvGraphicFramePr>
        <p:xfrm>
          <a:off x="428596" y="928670"/>
          <a:ext cx="828680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Plan 2013 – PRIHODKI učencev in drugi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975855748"/>
              </p:ext>
            </p:extLst>
          </p:nvPr>
        </p:nvGraphicFramePr>
        <p:xfrm>
          <a:off x="214282" y="571480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824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MIZKŠ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707061112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MIZKŠ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74125155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44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Občine Ivančna Gorica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697388875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050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Občine Ivančna Gorica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008616355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03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226710479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113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Prihodki iz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690648869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65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Plan 2013 – Plače in drugi izdatki zaposlenim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2053007002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164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1281</TotalTime>
  <Words>117</Words>
  <Application>Microsoft Office PowerPoint</Application>
  <PresentationFormat>Diaprojekcija na zaslonu (4:3)</PresentationFormat>
  <Paragraphs>20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16" baseType="lpstr">
      <vt:lpstr>Default Design</vt:lpstr>
      <vt:lpstr> Plan 2013 – Proračunski PRIHODKI </vt:lpstr>
      <vt:lpstr> Plan 2013 – PRIHODKI učencev in drugi prihodki </vt:lpstr>
      <vt:lpstr>Plan 2013 – Prihodki MIZKŠ  </vt:lpstr>
      <vt:lpstr>Plan 2013 – Prihodki MIZKŠ  </vt:lpstr>
      <vt:lpstr>Plan 2013 – Prihodki Občine Ivančna Gorica </vt:lpstr>
      <vt:lpstr>Plan 2013 – Prihodki Občine Ivančna Gorica </vt:lpstr>
      <vt:lpstr>Plan 2013 – Prihodki za izvajanje javne službe </vt:lpstr>
      <vt:lpstr>Plan 2013 – Prihodki iz tržne dejavnosti </vt:lpstr>
      <vt:lpstr>Plan 2013 – Plače in drugi izdatki zaposlenim  </vt:lpstr>
      <vt:lpstr>PLAN 2013 – STROŠKI MATERIALA </vt:lpstr>
      <vt:lpstr>PLAN 2013 – STROŠKI STORITEV   </vt:lpstr>
      <vt:lpstr>PLAN 2013 – STROŠKI STORITEV   </vt:lpstr>
      <vt:lpstr>Plan 2013 – STROŠKI STORITEV   </vt:lpstr>
      <vt:lpstr>Plan 2013 – AMORTIZACIJA   </vt:lpstr>
      <vt:lpstr>Plan 2013 - ODHODKI </vt:lpstr>
    </vt:vector>
  </TitlesOfParts>
  <Company>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122</cp:revision>
  <dcterms:created xsi:type="dcterms:W3CDTF">2008-02-26T14:04:13Z</dcterms:created>
  <dcterms:modified xsi:type="dcterms:W3CDTF">2013-02-21T09:57:06Z</dcterms:modified>
</cp:coreProperties>
</file>